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9" r:id="rId11"/>
    <p:sldId id="270" r:id="rId12"/>
    <p:sldId id="282" r:id="rId13"/>
    <p:sldId id="265" r:id="rId14"/>
    <p:sldId id="266" r:id="rId15"/>
    <p:sldId id="271" r:id="rId16"/>
    <p:sldId id="267" r:id="rId17"/>
    <p:sldId id="272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2F9B-18B8-48CB-852E-7647E5BAE3D3}" type="datetimeFigureOut">
              <a:rPr lang="pt-BR" smtClean="0"/>
              <a:t>30/08/2018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FC6A-7766-47F8-ADE2-267FA40C2615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2F9B-18B8-48CB-852E-7647E5BAE3D3}" type="datetimeFigureOut">
              <a:rPr lang="pt-BR" smtClean="0"/>
              <a:t>30/08/2018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FC6A-7766-47F8-ADE2-267FA40C261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2F9B-18B8-48CB-852E-7647E5BAE3D3}" type="datetimeFigureOut">
              <a:rPr lang="pt-BR" smtClean="0"/>
              <a:t>30/08/2018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FC6A-7766-47F8-ADE2-267FA40C261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2F9B-18B8-48CB-852E-7647E5BAE3D3}" type="datetimeFigureOut">
              <a:rPr lang="pt-BR" smtClean="0"/>
              <a:t>30/08/2018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FC6A-7766-47F8-ADE2-267FA40C261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2F9B-18B8-48CB-852E-7647E5BAE3D3}" type="datetimeFigureOut">
              <a:rPr lang="pt-BR" smtClean="0"/>
              <a:t>30/08/2018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FC6A-7766-47F8-ADE2-267FA40C2615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2F9B-18B8-48CB-852E-7647E5BAE3D3}" type="datetimeFigureOut">
              <a:rPr lang="pt-BR" smtClean="0"/>
              <a:t>30/08/2018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FC6A-7766-47F8-ADE2-267FA40C261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2F9B-18B8-48CB-852E-7647E5BAE3D3}" type="datetimeFigureOut">
              <a:rPr lang="pt-BR" smtClean="0"/>
              <a:t>30/08/2018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FC6A-7766-47F8-ADE2-267FA40C261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2F9B-18B8-48CB-852E-7647E5BAE3D3}" type="datetimeFigureOut">
              <a:rPr lang="pt-BR" smtClean="0"/>
              <a:t>30/08/2018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FC6A-7766-47F8-ADE2-267FA40C261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2F9B-18B8-48CB-852E-7647E5BAE3D3}" type="datetimeFigureOut">
              <a:rPr lang="pt-BR" smtClean="0"/>
              <a:t>30/08/2018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FC6A-7766-47F8-ADE2-267FA40C2615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2F9B-18B8-48CB-852E-7647E5BAE3D3}" type="datetimeFigureOut">
              <a:rPr lang="pt-BR" smtClean="0"/>
              <a:t>30/08/2018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FC6A-7766-47F8-ADE2-267FA40C261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2F9B-18B8-48CB-852E-7647E5BAE3D3}" type="datetimeFigureOut">
              <a:rPr lang="pt-BR" smtClean="0"/>
              <a:t>30/08/2018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FC6A-7766-47F8-ADE2-267FA40C2615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35E2F9B-18B8-48CB-852E-7647E5BAE3D3}" type="datetimeFigureOut">
              <a:rPr lang="pt-BR" smtClean="0"/>
              <a:t>30/08/2018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A61FC6A-7766-47F8-ADE2-267FA40C2615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116632"/>
            <a:ext cx="8085584" cy="1570186"/>
          </a:xfrm>
        </p:spPr>
        <p:txBody>
          <a:bodyPr>
            <a:normAutofit fontScale="90000"/>
          </a:bodyPr>
          <a:lstStyle/>
          <a:p>
            <a:pPr lvl="0" indent="450215" algn="ctr">
              <a:lnSpc>
                <a:spcPct val="150000"/>
              </a:lnSpc>
            </a:pPr>
            <a:r>
              <a:rPr lang="pt-BR" sz="1600" b="1" dirty="0" smtClean="0">
                <a:solidFill>
                  <a:prstClr val="black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pt-BR" sz="1600" b="1" dirty="0" smtClean="0">
                <a:solidFill>
                  <a:prstClr val="black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pt-BR" sz="1600" b="1" dirty="0" smtClean="0">
                <a:solidFill>
                  <a:prstClr val="black"/>
                </a:solidFill>
                <a:effectLst/>
                <a:latin typeface="Times New Roman"/>
                <a:ea typeface="Calibri"/>
                <a:cs typeface="Times New Roman"/>
              </a:rPr>
              <a:t>SECRETARIA </a:t>
            </a:r>
            <a:r>
              <a:rPr lang="pt-BR" sz="1600" b="1" dirty="0">
                <a:solidFill>
                  <a:prstClr val="black"/>
                </a:solidFill>
                <a:effectLst/>
                <a:latin typeface="Times New Roman"/>
                <a:ea typeface="Calibri"/>
                <a:cs typeface="Times New Roman"/>
              </a:rPr>
              <a:t>DE ESTADO DE SAÚDE </a:t>
            </a:r>
            <a:br>
              <a:rPr lang="pt-BR" sz="1600" b="1" dirty="0">
                <a:solidFill>
                  <a:prstClr val="black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pt-BR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SECRETARIA EXECUTIVA ADJUNTA DA ATENÇÃO ESPECIALIZADA DA CAPITAL</a:t>
            </a:r>
            <a:br>
              <a:rPr lang="pt-BR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022920" y="1600200"/>
            <a:ext cx="8229600" cy="5141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REDE DE ATENÇÃO ÀS PESSOAS COM DOENÇAS CRÔNICAS </a:t>
            </a:r>
          </a:p>
          <a:p>
            <a:pPr marL="0" indent="0" algn="ctr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Liliana Lima Melo</a:t>
            </a:r>
          </a:p>
          <a:p>
            <a:pPr marL="0" indent="0" algn="ctr">
              <a:buNone/>
            </a:pP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Tayciara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Maia Costa</a:t>
            </a:r>
          </a:p>
          <a:p>
            <a:pPr marL="0" indent="0" algn="ctr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Manaus. </a:t>
            </a:r>
            <a:r>
              <a:rPr lang="pt-B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Agostoo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2018</a:t>
            </a:r>
          </a:p>
          <a:p>
            <a:pPr marL="0" indent="0" algn="ctr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27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447800"/>
            <a:ext cx="7992888" cy="5293568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Junho / 2018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aprovação em CIB incentivo financeiro para complementação dos valores da tabela SUS, para recompor o déficit no financiamento da Diálise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Peritoneal;</a:t>
            </a: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Realização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visitas técnicas aos Serviços de Diálise e Pronto Socorros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2296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Elaboração de Documento Descritivo para a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Contratualização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dos Serviços de Diálise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2296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Apresentação  do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Plano Estadual de Prevenção, Diagnóstico e Tratamento das Doenças Renais do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Estado nas CIR. 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pt-BR" sz="2400" dirty="0" smtClean="0"/>
          </a:p>
          <a:p>
            <a:pPr marL="82296" indent="0">
              <a:buNone/>
            </a:pPr>
            <a:endParaRPr lang="pt-BR" sz="2400" dirty="0"/>
          </a:p>
        </p:txBody>
      </p:sp>
      <p:sp>
        <p:nvSpPr>
          <p:cNvPr id="4" name="Título 4"/>
          <p:cNvSpPr txBox="1">
            <a:spLocks noGrp="1"/>
          </p:cNvSpPr>
          <p:nvPr>
            <p:ph type="title"/>
          </p:nvPr>
        </p:nvSpPr>
        <p:spPr>
          <a:xfrm>
            <a:off x="1043608" y="522972"/>
            <a:ext cx="7498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Ações da Rede</a:t>
            </a:r>
            <a:endParaRPr lang="pt-BR" sz="3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69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498080" cy="1143000"/>
          </a:xfrm>
        </p:spPr>
        <p:txBody>
          <a:bodyPr>
            <a:normAutofit/>
          </a:bodyPr>
          <a:lstStyle/>
          <a:p>
            <a:r>
              <a:rPr lang="pt-BR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Planejamento até dezembro 2018</a:t>
            </a:r>
            <a:endParaRPr lang="pt-BR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447800"/>
            <a:ext cx="7992888" cy="5293568"/>
          </a:xfrm>
        </p:spPr>
        <p:txBody>
          <a:bodyPr>
            <a:normAutofit fontScale="92500"/>
          </a:bodyPr>
          <a:lstStyle/>
          <a:p>
            <a:pPr marL="82296" indent="0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 a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Terapia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Renal Substitutiva (TRS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82296" indent="0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Implementar a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contratualização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nas Clínicas de TRS;</a:t>
            </a:r>
          </a:p>
          <a:p>
            <a:pPr marL="82296" indent="0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Ampliar a oferta de Diálise Peritoneal (230 pacientes);</a:t>
            </a: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Ampliar a oferta de Hemodiálise (200 pacientes);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Aprovação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CIB e Habilitação de 1 (uma) Unidade Especializada em DRC – Ambulatório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-Dialítico;</a:t>
            </a:r>
          </a:p>
          <a:p>
            <a:pPr marL="82296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 continuidade às apresentações 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Plano Estadual de Prevenção, Diagnóstico e Tratamento das Doenças Renais do Estado nas CIR. </a:t>
            </a: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34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8208912" cy="1143000"/>
          </a:xfrm>
        </p:spPr>
        <p:txBody>
          <a:bodyPr>
            <a:normAutofit/>
          </a:bodyPr>
          <a:lstStyle/>
          <a:p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Plano Estadual de Prevenção, Diagnóstico e Tratamento das Doenças Renais do Estado</a:t>
            </a:r>
            <a:endParaRPr lang="pt-BR" sz="32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043608" y="1447800"/>
            <a:ext cx="7498080" cy="4800600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laboração dos planos municipais de Prevenção, Diagnóstico e Tratamento das  Doenças Renais.</a:t>
            </a: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7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Obesidade</a:t>
            </a:r>
            <a:endParaRPr lang="pt-BR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50912" y="1124744"/>
            <a:ext cx="8229600" cy="54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Portaria n° 425 de 19 de março de 2013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Estabelece regulamento técnico, normas e critérios para a Assistência de Alta Complexidade ao Indivíduo com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Obesidade.</a:t>
            </a:r>
          </a:p>
          <a:p>
            <a:pPr marL="0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Portaria n°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424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19 de março de 2013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Redefine as diretrizes para a organização da prevenção e do tratamento do sobrepeso e obesidade como linha de cuidado prioritária da Rede de Atenção à Saúde das Pessoas com Doenças Crônicas.</a:t>
            </a:r>
          </a:p>
          <a:p>
            <a:pPr marL="0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Portaria n°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janeiro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Altera as Portarias nº 424/GM/MS, de 19 de março de 2013, que redefine as diretrizes para a organização da prevenção e do tratamento do sobrepeso e obesidade como linha de cuidado prioritária na Rede de Atenção às Pessoas com Doenças Crônicas e nº 425/GM/MS, de 19 de março de 2013, que estabelece o regulamento técnico, normas e critérios para a Assistência de Alta Complexidade ao Indivíduo com Obesidade.</a:t>
            </a:r>
          </a:p>
        </p:txBody>
      </p:sp>
    </p:spTree>
    <p:extLst>
      <p:ext uri="{BB962C8B-B14F-4D97-AF65-F5344CB8AC3E}">
        <p14:creationId xmlns:p14="http://schemas.microsoft.com/office/powerpoint/2010/main" val="317104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8229600" cy="778098"/>
          </a:xfrm>
        </p:spPr>
        <p:txBody>
          <a:bodyPr>
            <a:normAutofit/>
          </a:bodyPr>
          <a:lstStyle/>
          <a:p>
            <a:r>
              <a:rPr lang="pt-BR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Ações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523925"/>
            <a:ext cx="7992888" cy="4857403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Abril / 2018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Aprovação em CIB da proposta de Habilitação do HUGV como Serviço de Assistência de Alta Complexidade ao Indivíduo com Obesidade</a:t>
            </a:r>
          </a:p>
          <a:p>
            <a:pPr marL="82296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Agosto / 2018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Envio da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proposta de Habilitação do HUGV como Serviço de Assistência de Alta Complexidade ao Indivíduo com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Obesidade ao Ministério da Saúde.</a:t>
            </a:r>
          </a:p>
          <a:p>
            <a:pPr marL="82296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Agosto / 2018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Transição do serviço de cirurgia bariátrica da Fundação Hospital Adriano Jorge para o HUGV.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89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724744"/>
            <a:ext cx="7992888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Elaborar e aprovar em CIB a Linha de Cuidado do Sobrepeso e Obesidade. 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498080" cy="1143000"/>
          </a:xfrm>
        </p:spPr>
        <p:txBody>
          <a:bodyPr>
            <a:normAutofit/>
          </a:bodyPr>
          <a:lstStyle/>
          <a:p>
            <a:r>
              <a:rPr lang="pt-BR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Planejamento até dezembro 2018</a:t>
            </a:r>
            <a:endParaRPr lang="pt-BR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26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2920" y="274638"/>
            <a:ext cx="8013576" cy="778098"/>
          </a:xfrm>
        </p:spPr>
        <p:txBody>
          <a:bodyPr/>
          <a:lstStyle/>
          <a:p>
            <a:pPr algn="l"/>
            <a:r>
              <a:rPr lang="pt-BR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Oncologia</a:t>
            </a:r>
            <a:endParaRPr lang="pt-BR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196752"/>
            <a:ext cx="7848872" cy="4929411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Portaria n° 3388, de 30 de dezembro de 2013: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Redefine a Qualificação Nacional em </a:t>
            </a:r>
            <a:r>
              <a:rPr lang="pt-B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Citopatologia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prevenção do câncer do colo do útero (</a:t>
            </a:r>
            <a:r>
              <a:rPr lang="pt-B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QualiCito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no âmbito da Rede de Atenção à Saúde das Pessoas com Doenças Crônicas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Portaria n° 189, de 31 de janeiro de 2014: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Institui o Serviço de Referência para Diagnóstico e Tratamento de Lesões Precursoras do Câncer do Colo de Útero (SRC), o Serviço de Referência para Diagnóstico de Câncer de Mama (SDM) e os respectivos incentivos financeiros de custeio e de investimento para a sua implantação.</a:t>
            </a:r>
          </a:p>
          <a:p>
            <a:pPr marL="82296" indent="0" algn="just">
              <a:buNone/>
            </a:pPr>
            <a:endParaRPr lang="pt-BR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Portaria n° 140, de 27 de fevereiro de 2014: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edefine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critérios e parâmetros para organização, planejamento, monitoramento, controle e avaliação dos estabelecimentos de saúde habilitados na atenção especializada em oncologia e define as condições estruturais, de funcionamento e de recursos humanos para a habilitação destes estabelecimentos no âmbito do Sistema Único de Saúde (SUS).</a:t>
            </a:r>
          </a:p>
          <a:p>
            <a:pPr marL="82296" indent="0">
              <a:buNone/>
            </a:pPr>
            <a:endParaRPr lang="pt-BR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69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" y="-11795"/>
            <a:ext cx="7404112" cy="686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17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498080" cy="1143000"/>
          </a:xfrm>
        </p:spPr>
        <p:txBody>
          <a:bodyPr/>
          <a:lstStyle/>
          <a:p>
            <a:r>
              <a:rPr lang="pt-BR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Oncologia</a:t>
            </a:r>
            <a:endParaRPr lang="pt-BR" dirty="0"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268760"/>
            <a:ext cx="7920880" cy="4979640"/>
          </a:xfrm>
        </p:spPr>
        <p:txBody>
          <a:bodyPr>
            <a:normAutofit fontScale="77500" lnSpcReduction="20000"/>
          </a:bodyPr>
          <a:lstStyle/>
          <a:p>
            <a:pPr marL="82296" indent="0" algn="ctr">
              <a:buNone/>
            </a:pPr>
            <a:r>
              <a:rPr lang="pt-BR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Fluxo de distribuição de lâminas do exame </a:t>
            </a:r>
            <a:r>
              <a:rPr lang="pt-BR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citopatológico</a:t>
            </a:r>
            <a:r>
              <a:rPr lang="pt-BR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colo uterino.</a:t>
            </a:r>
          </a:p>
          <a:p>
            <a:pPr marL="82296" indent="0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lvl="0" indent="0" algn="just">
              <a:buNone/>
            </a:pPr>
            <a:r>
              <a:rPr lang="pt-BR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Laboratório </a:t>
            </a:r>
            <a:r>
              <a:rPr lang="pt-BR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Sebastião Marinho</a:t>
            </a:r>
            <a:r>
              <a:rPr lang="pt-B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Secretaria Municipal de Saúde de Manaus – </a:t>
            </a:r>
            <a:r>
              <a:rPr lang="pt-BR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SEMSA/Manaus - capacidade/mês </a:t>
            </a:r>
            <a:r>
              <a:rPr lang="pt-B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leitura de 6.500 </a:t>
            </a:r>
            <a:r>
              <a:rPr lang="pt-BR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lâminas;</a:t>
            </a:r>
          </a:p>
          <a:p>
            <a:pPr marL="82296" lvl="0" indent="0" algn="just">
              <a:buNone/>
            </a:pPr>
            <a:endParaRPr lang="pt-BR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lvl="0" indent="0" algn="just">
              <a:buNone/>
            </a:pPr>
            <a:r>
              <a:rPr lang="pt-BR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Laboratório </a:t>
            </a:r>
            <a:r>
              <a:rPr lang="pt-BR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LabNorte</a:t>
            </a:r>
            <a:r>
              <a:rPr lang="pt-BR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cota/mês de 7.442 lâminas. Atende </a:t>
            </a:r>
            <a:r>
              <a:rPr lang="pt-B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hoje 40 (quarenta) municípios do </a:t>
            </a:r>
            <a:r>
              <a:rPr lang="pt-BR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interior;</a:t>
            </a:r>
          </a:p>
          <a:p>
            <a:pPr marL="82296" lvl="0" indent="0" algn="just">
              <a:buNone/>
            </a:pPr>
            <a:endParaRPr lang="pt-BR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lvl="0" indent="0" algn="just">
              <a:buNone/>
            </a:pPr>
            <a:r>
              <a:rPr lang="pt-BR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Centro de Diagnóstico Laboratorial (CDL) - </a:t>
            </a:r>
            <a:r>
              <a:rPr lang="pt-BR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cota/mês de 1.462 lâminas. Atende hoje 12 (doze) municípios do interior;</a:t>
            </a:r>
          </a:p>
          <a:p>
            <a:pPr marL="82296" lvl="0" indent="0" algn="just">
              <a:buNone/>
            </a:pPr>
            <a:endParaRPr lang="pt-BR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Instituto </a:t>
            </a:r>
            <a:r>
              <a:rPr lang="pt-BR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Patologia e Hematologia de </a:t>
            </a:r>
            <a:r>
              <a:rPr lang="pt-BR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Manaus (IPHM) - </a:t>
            </a:r>
            <a:r>
              <a:rPr lang="pt-BR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cota/mês </a:t>
            </a:r>
            <a:r>
              <a:rPr lang="pt-B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1.833 (uma mil, oitocentas e trinta e três) </a:t>
            </a:r>
            <a:r>
              <a:rPr lang="pt-BR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lâminas. </a:t>
            </a:r>
            <a:r>
              <a:rPr lang="pt-B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Atende hoje 9 (nove) municípios do interior.</a:t>
            </a:r>
          </a:p>
        </p:txBody>
      </p:sp>
    </p:spTree>
    <p:extLst>
      <p:ext uri="{BB962C8B-B14F-4D97-AF65-F5344CB8AC3E}">
        <p14:creationId xmlns:p14="http://schemas.microsoft.com/office/powerpoint/2010/main" val="408610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690560"/>
              </p:ext>
            </p:extLst>
          </p:nvPr>
        </p:nvGraphicFramePr>
        <p:xfrm>
          <a:off x="107504" y="198885"/>
          <a:ext cx="8856983" cy="6559112"/>
        </p:xfrm>
        <a:graphic>
          <a:graphicData uri="http://schemas.openxmlformats.org/drawingml/2006/table">
            <a:tbl>
              <a:tblPr/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74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ATIVIDADE</a:t>
                      </a:r>
                    </a:p>
                  </a:txBody>
                  <a:tcPr marL="7492" marR="7492" marT="7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SERVIÇO</a:t>
                      </a:r>
                    </a:p>
                  </a:txBody>
                  <a:tcPr marL="7492" marR="7492" marT="7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UNIDADES </a:t>
                      </a:r>
                    </a:p>
                  </a:txBody>
                  <a:tcPr marL="7492" marR="7492" marT="7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STATUS</a:t>
                      </a:r>
                    </a:p>
                  </a:txBody>
                  <a:tcPr marL="7492" marR="7492" marT="7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729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Melhorar a qualidade da assistência ambulatorial em oncologia, com ampliação do apoio diagnóstico e terapêutico, articulada com a atenção domiciliar e atenção básica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Serviços de Referência para Diagnóstico e Tratamento das Lesões Precursoras de Câncer de colo de útero  –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SRCs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Capital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: Policlínicas Codajás, Gilberto Mestrinho, João Braga, Castelo Branco, Comte Teles e Ambulatório Araújo Lima</a:t>
                      </a:r>
                      <a:b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92" marR="7492" marT="7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Habilitados. Processos para aquisição de equipamentos com Emenda Parlamentar sendo acompanhados por meio de busca ativa nos setores desta Secretaria. 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38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Interior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: Hospital de Borba Vó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Mundoca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Hospital José Mendes (Itacoatiara), Hospital Jofre Cohen (Parintins), Maternidade Celina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Villacrez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(Tabatinga), Hospital Regional de Tefé e Hospital Geral de Manacapuru</a:t>
                      </a:r>
                      <a:b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92" marR="7492" marT="7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Em fase de habilitação. Processos para aquisição de equipamentos com Emenda Parlamentar sendo acompanhados por meio de busca ativa nos setores desta Secretaria. 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56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 Serviços de Diagnóstico de Mama – SDMs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Capital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: Policlínicas Djalma e Comte Teles e, Ambulatório Araújo Lima e Instituto da Mulher D.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Lindu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Em fase de coleta de documentação ( Téc. Radiologia)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56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Interior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: Hospital de Borba Vó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Mundoca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Hospital José Mendes (Itacoatiara), Hospital Jofre Cohen (Parintins)</a:t>
                      </a:r>
                      <a:b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Em fase de coleta de documentação ( Téc. Radiologia)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87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Ampliar os serviços de cirurgia, radioterapia, quimioterapia, incluindo-se a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hormonioterapia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e cuidados paliativos, em nível ambulatorial e de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internação.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Habilitar 01 Unacon em Manaus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Hospital Santa Júlia ou Beneficente Portuguesa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Santa Júlia: Secretaria aguardando resposta quanto ao interesse do Hospital em reiniciar o processo e habilitação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                  </a:t>
                      </a:r>
                    </a:p>
                    <a:p>
                      <a:pPr algn="l" fontAlgn="ctr"/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Beneficente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Portuguesa: aguardando credenciamento.</a:t>
                      </a:r>
                    </a:p>
                  </a:txBody>
                  <a:tcPr marL="7492" marR="7492" marT="7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88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498080" cy="1143000"/>
          </a:xfrm>
        </p:spPr>
        <p:txBody>
          <a:bodyPr/>
          <a:lstStyle/>
          <a:p>
            <a:r>
              <a:rPr lang="pt-BR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Introdução </a:t>
            </a:r>
            <a:endParaRPr lang="pt-BR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36104" y="1340768"/>
            <a:ext cx="8100392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Redes de Atenção à Saúde: Portaria n° 4.279/GM/MS de 30 de dezembro de 2010;</a:t>
            </a:r>
          </a:p>
          <a:p>
            <a:pPr marL="0" indent="0">
              <a:buNone/>
            </a:pPr>
            <a:endPara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Redes Prioritárias:</a:t>
            </a:r>
          </a:p>
          <a:p>
            <a:pPr marL="0" indent="0">
              <a:buNone/>
            </a:pPr>
            <a:endPara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Rede Cegonha;</a:t>
            </a:r>
          </a:p>
          <a:p>
            <a:pPr marL="0" indent="0">
              <a:buNone/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Rede de Atenção às Urgências e Emergências;</a:t>
            </a:r>
          </a:p>
          <a:p>
            <a:pPr marL="0" indent="0">
              <a:buNone/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Rede de Atenção Psicossocial;</a:t>
            </a:r>
          </a:p>
          <a:p>
            <a:pPr marL="0" indent="0">
              <a:buNone/>
            </a:pPr>
            <a:r>
              <a:rPr lang="pt-B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Rede de Atenção à Saúde das Pessoas com Doenças Crônicas;</a:t>
            </a:r>
          </a:p>
          <a:p>
            <a:pPr marL="0" indent="0">
              <a:buNone/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Rede de Cuidado à Pessoa com Deficiência.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43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498080" cy="1143000"/>
          </a:xfrm>
        </p:spPr>
        <p:txBody>
          <a:bodyPr>
            <a:normAutofit/>
          </a:bodyPr>
          <a:lstStyle/>
          <a:p>
            <a:r>
              <a:rPr lang="pt-BR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Ações da Rede</a:t>
            </a:r>
            <a:endParaRPr lang="pt-BR" sz="3600" dirty="0"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447800"/>
            <a:ext cx="7920880" cy="480060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Troca de Laboratório para análises de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lâminas do exame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citopatológico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colo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uterino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(40 municípios);</a:t>
            </a: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Habilitação de 2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SRCs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interior: Tabatinga e Itacoatiara;</a:t>
            </a:r>
          </a:p>
          <a:p>
            <a:pPr marL="82296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Termos de referência para aquisição de equipamento por emenda parlamentar foram refeitos e sendo acompanhados nos setores da secretaria;</a:t>
            </a: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Início da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Contrarreferência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Mastologia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717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498080" cy="1143000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Planejamento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até dezembro 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447800"/>
            <a:ext cx="7920880" cy="529356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Credenciar novos laboratórios para a realização de análise de exames </a:t>
            </a:r>
            <a:r>
              <a:rPr lang="pt-B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citopatológicos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2296" indent="0">
              <a:buNone/>
            </a:pP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Realizar visitas técnicas nos Laboratórios que realizam análise dos exames </a:t>
            </a:r>
            <a:r>
              <a:rPr lang="pt-B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citopatológicos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2296" indent="0">
              <a:buNone/>
            </a:pPr>
            <a:endPara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Habilitar os 4 (quatro) Serviços de Referência  para Diagnóstico e Tratamento de Lesões Precursoras do Câncer de Colo de Útero (</a:t>
            </a:r>
            <a:r>
              <a:rPr 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SRCs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do interior (Tefé, Manacapuru, Parintins e Borba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82296" indent="0">
              <a:buNone/>
            </a:pPr>
            <a:endPara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Equipar os Serviços de Referência para Diagnóstico e Tratamento de Lesões Precursoras do Câncer de Colo de Útero (</a:t>
            </a:r>
            <a:r>
              <a:rPr 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SRCs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2296" indent="0">
              <a:buNone/>
            </a:pP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95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447800"/>
            <a:ext cx="7992888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Retomar as atividades do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Centro Qualificador de Ginecologia (CQG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82296" indent="0">
              <a:buNone/>
            </a:pP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Articular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capacitação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os ginecologistas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interior dos </a:t>
            </a:r>
            <a:r>
              <a:rPr lang="pt-B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SRCs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habilitados;</a:t>
            </a:r>
          </a:p>
          <a:p>
            <a:pPr marL="82296" indent="0">
              <a:buNone/>
            </a:pPr>
            <a:endPara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Credenciar/habilitar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(uma) Unidade de Alta Complexidade em Oncologia (UNACON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82296" indent="0">
              <a:buNone/>
            </a:pP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Continuar a apresentar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 CIR o Plano de Atenção Oncológica do Amazonas e auxiliar os municípios na construção de seus planos municipais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498080" cy="1143000"/>
          </a:xfrm>
        </p:spPr>
        <p:txBody>
          <a:bodyPr>
            <a:normAutofit/>
          </a:bodyPr>
          <a:lstStyle/>
          <a:p>
            <a:r>
              <a:rPr lang="pt-BR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Planejamento </a:t>
            </a:r>
            <a:r>
              <a:rPr lang="pt-BR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até dezembro </a:t>
            </a:r>
            <a:r>
              <a:rPr lang="pt-BR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pt-BR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6451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498080" cy="1143000"/>
          </a:xfrm>
        </p:spPr>
        <p:txBody>
          <a:bodyPr/>
          <a:lstStyle/>
          <a:p>
            <a:r>
              <a:rPr lang="pt-BR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Introdução </a:t>
            </a:r>
            <a:endParaRPr lang="pt-BR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2920" y="1340768"/>
            <a:ext cx="8085584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Rede de Atenção à Saúde das Pessoas com Doenças Crônicas</a:t>
            </a:r>
          </a:p>
          <a:p>
            <a:pPr marL="0" indent="0">
              <a:buNone/>
            </a:pPr>
            <a:endParaRPr lang="pt-BR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Portaria n° 483 de 1 de abril de 2014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redefine a Rede de Atenção à Saúde das Pessoas com Doenças Crônicas no âmbito do SUS e estabelece diretrizes para a organização das suas linhas de cuidado.</a:t>
            </a:r>
          </a:p>
          <a:p>
            <a:pPr marL="0" indent="0" algn="just">
              <a:buNone/>
            </a:pPr>
            <a:endPara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Art. 2°</a:t>
            </a:r>
            <a:endParaRPr lang="pt-BR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Consideram-se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doenças crônicas aquelas que apresentam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início gradual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 duração longa ou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incerta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que em geral, apresentam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múltiplas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causas e cujo tratamento envolva mudanças de estilo de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vida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 um processo de cuidado contínuo que, usualmente,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 leva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cura.</a:t>
            </a:r>
          </a:p>
          <a:p>
            <a:pPr marL="0" indent="0" algn="just">
              <a:buNone/>
            </a:pPr>
            <a:endPara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498080" cy="1143000"/>
          </a:xfrm>
        </p:spPr>
        <p:txBody>
          <a:bodyPr/>
          <a:lstStyle/>
          <a:p>
            <a:r>
              <a:rPr lang="pt-BR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Introdução </a:t>
            </a:r>
            <a:endParaRPr lang="pt-BR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50912" y="1268760"/>
            <a:ext cx="8013576" cy="532859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partir do quadro epidemiológico apresentado no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país, foram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estabelecidas as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diretrizes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a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organização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suas linhas de cuidado e priorizados na organização da rede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 seguintes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eixos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temáticos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dentro dos quais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serão desenvolvidas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linhas de cuidado para as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doenças/fatores de risco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 prevalentes: 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oenças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renocardiovasculares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iabetes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besidade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oenças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respiratórias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crônicas;</a:t>
            </a:r>
          </a:p>
          <a:p>
            <a:pPr marL="0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âncer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 mama e colo de útero).</a:t>
            </a:r>
          </a:p>
          <a:p>
            <a:pPr marL="0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62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50912" y="260648"/>
            <a:ext cx="8229600" cy="640871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Doenças </a:t>
            </a:r>
            <a:r>
              <a:rPr lang="pt-BR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Renocardiovasculares</a:t>
            </a:r>
            <a:r>
              <a:rPr lang="pt-B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pt-B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Doença Renal Crônica</a:t>
            </a:r>
          </a:p>
          <a:p>
            <a:pPr marL="0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Portaria n° 1168, de 15 de junho de 2004: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nstitui a Política Nacional de Atenção ao Portador de Doença Renal.</a:t>
            </a:r>
          </a:p>
          <a:p>
            <a:pPr marL="0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Portaria n° 432, de 6 de junho de 2006: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raz orientações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a implantação das Redes Estaduais de Assistência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Nefrologia na Alta Complexidade. </a:t>
            </a:r>
          </a:p>
          <a:p>
            <a:pPr marL="0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Portaria n° 389, de 13 de março de 2014: </a:t>
            </a:r>
            <a:r>
              <a:rPr lang="pt-B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efine critérios para a organização da linha de cuidado da Pessoa com Doença Renal Crônica (DRC) e institui incentivo financeiro de custeio destinado ao cuidado ambulatorial </a:t>
            </a:r>
            <a:r>
              <a:rPr lang="pt-BR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</a:t>
            </a:r>
            <a:r>
              <a:rPr lang="pt-B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-dialítico. (Revogada) </a:t>
            </a:r>
          </a:p>
          <a:p>
            <a:pPr marL="0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RDC N°11 de 13 de março de 2014: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dispõe sobre requisitos de boas práticas de funcionamento para os serviços de diálise e dá outras providências.</a:t>
            </a:r>
          </a:p>
          <a:p>
            <a:pPr marL="0" indent="0" algn="just">
              <a:buNone/>
            </a:pP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Diretrizes Clínicas para o Cuidado ao Paciente com Doença Renal Crônica – DRC no Sistema Único de Saúde.</a:t>
            </a:r>
          </a:p>
          <a:p>
            <a:pPr marL="0" indent="0" algn="just">
              <a:buNone/>
            </a:pP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Portaria n° 1675, de 7 de junho de 2018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dispõe sobre os critérios para a organização, funcionamento e financiamento do cuidado da pessoa com Doença Renal Crônica – DRC no âmbito do Sistema Único de Saúde – SUS. </a:t>
            </a:r>
          </a:p>
          <a:p>
            <a:pPr marL="0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28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3528" y="2852936"/>
            <a:ext cx="180020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Atenção Especializada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267744" y="3068960"/>
            <a:ext cx="280831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Ambulatórios Especializados em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Nefrologia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220072" y="1988840"/>
            <a:ext cx="3888432" cy="3384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Ambulatório Araújo Lima      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Nefrologia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Geral: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01médico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Nefrologia Pediátrica : 01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médico</a:t>
            </a:r>
          </a:p>
          <a:p>
            <a:pPr lvl="0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Policlínica Codajás</a:t>
            </a:r>
          </a:p>
          <a:p>
            <a:pPr lvl="0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Nefrologia Geral: 01 médico</a:t>
            </a:r>
          </a:p>
          <a:p>
            <a:pPr lvl="0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Nefrologia Pediátrica : 03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médicos</a:t>
            </a:r>
          </a:p>
          <a:p>
            <a:pPr lvl="0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Policlínica Governador Gilberto Mestrinho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Nefrologia Pediátrica :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 médico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043608" y="404664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Atendimento Especializado em Nefrologia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44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07504" y="2780928"/>
            <a:ext cx="180020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Ambulatórios Especializados em Nefrologia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Urgências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043608" y="404664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Atendimento 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Especializado </a:t>
            </a: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Nefrologia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463988" y="1544598"/>
            <a:ext cx="4572508" cy="4620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Centro de Doenças Renais (CDR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3 turnos / </a:t>
            </a:r>
            <a:r>
              <a:rPr lang="pt-B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máquinas 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pt-B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137 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pacientes em </a:t>
            </a:r>
            <a:r>
              <a:rPr lang="pt-B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Hemodiálise 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pt-B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pt-B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Diálise Peritoneal     </a:t>
            </a:r>
          </a:p>
          <a:p>
            <a:r>
              <a:rPr lang="pt-B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  <a:p>
            <a:r>
              <a:rPr lang="pt-BR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PRONEFRO</a:t>
            </a:r>
            <a:r>
              <a:rPr lang="pt-B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turnos / </a:t>
            </a:r>
            <a:r>
              <a:rPr lang="pt-B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máquinas / </a:t>
            </a:r>
            <a:r>
              <a:rPr lang="pt-B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213 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pacientes em </a:t>
            </a:r>
            <a:r>
              <a:rPr lang="pt-BR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Hemodiálie</a:t>
            </a:r>
            <a:r>
              <a:rPr lang="pt-B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7</a:t>
            </a:r>
            <a:r>
              <a:rPr lang="pt-B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pt-B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Diálise Peritoneal </a:t>
            </a:r>
            <a:endParaRPr lang="pt-B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Clínica </a:t>
            </a:r>
            <a:r>
              <a:rPr lang="pt-B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Renal de Manaus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turnos / </a:t>
            </a:r>
            <a:r>
              <a:rPr lang="pt-B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 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máquinas / </a:t>
            </a:r>
            <a:r>
              <a:rPr lang="pt-B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210  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pt-B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Hemodiálise 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pt-B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 </a:t>
            </a:r>
            <a:r>
              <a:rPr lang="pt-B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Diálise Peritoneal  </a:t>
            </a:r>
          </a:p>
          <a:p>
            <a:endParaRPr lang="pt-BR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Centro </a:t>
            </a:r>
            <a:r>
              <a:rPr lang="pt-BR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Diálise Deputado Francisco Bambolê (CEHMO) da FHA</a:t>
            </a:r>
            <a:r>
              <a:rPr lang="pt-BR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J: 3 turnos / </a:t>
            </a:r>
            <a:r>
              <a:rPr lang="pt-BR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</a:t>
            </a:r>
            <a:r>
              <a:rPr lang="pt-BR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máquinas / 210 pacientes em </a:t>
            </a:r>
            <a:r>
              <a:rPr lang="pt-BR" sz="1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Hemodiálsie</a:t>
            </a:r>
            <a:r>
              <a:rPr lang="pt-BR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(em processo de habilitação)</a:t>
            </a:r>
          </a:p>
          <a:p>
            <a:r>
              <a:rPr lang="pt-B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</a:t>
            </a:r>
            <a:r>
              <a:rPr lang="pt-B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Hospital Santa Júlia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turnos / </a:t>
            </a:r>
            <a:r>
              <a:rPr lang="pt-B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máquinas / </a:t>
            </a:r>
            <a:r>
              <a:rPr lang="pt-B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 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pacientes em </a:t>
            </a:r>
            <a:r>
              <a:rPr lang="pt-B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Hemodiálise 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 1 em </a:t>
            </a:r>
            <a:r>
              <a:rPr lang="pt-B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Diálise Peritoneal</a:t>
            </a:r>
          </a:p>
          <a:p>
            <a:endParaRPr lang="pt-BR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Hospital Universitário Getúlio Vargas</a:t>
            </a:r>
            <a:r>
              <a:rPr lang="pt-B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serviço suspenso.</a:t>
            </a:r>
            <a:endParaRPr lang="pt-B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051720" y="2420888"/>
            <a:ext cx="2232248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Serviços de Nefrologia habilitados como Unidades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Especializada em DRC com hemodiálise e diálise peritoneal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3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07504" y="2924944"/>
            <a:ext cx="180020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Atenção Especializada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463988" y="1700808"/>
            <a:ext cx="4572508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HPS João Lúcio Pereira Machado: 2 máquinas </a:t>
            </a:r>
          </a:p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HPS Platão Araújo: 2 máquinas</a:t>
            </a:r>
          </a:p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HPS 28 de Agosto: 3 máquinas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015716" y="1700808"/>
            <a:ext cx="226825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Hemodiálise ofertada nos HPS 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463988" y="3861048"/>
            <a:ext cx="4572508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HPSC Zona Sul </a:t>
            </a:r>
          </a:p>
          <a:p>
            <a:pPr algn="just"/>
            <a:r>
              <a:rPr lang="pt-B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HPSC Zona Leste</a:t>
            </a:r>
          </a:p>
          <a:p>
            <a:pPr algn="just"/>
            <a:r>
              <a:rPr lang="pt-B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HPSC Zona Oeste</a:t>
            </a:r>
          </a:p>
          <a:p>
            <a:pPr algn="just"/>
            <a:r>
              <a:rPr lang="pt-B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Hospital Infantil Dr. Fajardo</a:t>
            </a:r>
          </a:p>
          <a:p>
            <a:pPr algn="just"/>
            <a:r>
              <a:rPr lang="pt-B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Instituto da Criança do Amazonas (ICAM)</a:t>
            </a:r>
          </a:p>
          <a:p>
            <a:pPr algn="just"/>
            <a:endParaRPr lang="pt-B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043608" y="404664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Atendimento 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Especializado </a:t>
            </a: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Nefrologia</a:t>
            </a:r>
          </a:p>
        </p:txBody>
      </p:sp>
      <p:sp>
        <p:nvSpPr>
          <p:cNvPr id="7" name="Retângulo 6"/>
          <p:cNvSpPr/>
          <p:nvPr/>
        </p:nvSpPr>
        <p:spPr>
          <a:xfrm>
            <a:off x="2051720" y="3861048"/>
            <a:ext cx="226825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Hemodiálise ofertada nos HPSC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4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447800"/>
            <a:ext cx="7992888" cy="5293568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Novembro / 2017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aprovação do Plano Estadual de Prevenção, Diagnóstico e Tratamento das Doenças Renais do Estado;</a:t>
            </a: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Janeiro / 2018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aprovação em CIB da proposta de Habilitação da Fundação Hospital Adriano Jorge como serviço de Atenção Especializada em DRC com hemodiálise e diálise peritoneal;</a:t>
            </a: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Março / 2018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aprovação em CIB da proposta de habilitação da Clínica PRONEFRO como Unidade de Atenção Ambulatorial Especializada em DRC nos estágios 4 e 5 –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-Dialítico e Unidade de Atenção Especializada em DRC com hemodiálise e diálise peritoneal;</a:t>
            </a:r>
          </a:p>
          <a:p>
            <a:pPr marL="82296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ítulo 4"/>
          <p:cNvSpPr txBox="1">
            <a:spLocks noGrp="1"/>
          </p:cNvSpPr>
          <p:nvPr>
            <p:ph type="title"/>
          </p:nvPr>
        </p:nvSpPr>
        <p:spPr>
          <a:xfrm>
            <a:off x="1043608" y="522972"/>
            <a:ext cx="7498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Ações da Rede</a:t>
            </a:r>
            <a:endParaRPr lang="pt-BR" sz="3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10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1389</TotalTime>
  <Words>1961</Words>
  <Application>Microsoft Office PowerPoint</Application>
  <PresentationFormat>Apresentação na tela (4:3)</PresentationFormat>
  <Paragraphs>199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8" baseType="lpstr">
      <vt:lpstr>Calibri</vt:lpstr>
      <vt:lpstr>Gill Sans MT</vt:lpstr>
      <vt:lpstr>Times New Roman</vt:lpstr>
      <vt:lpstr>Verdana</vt:lpstr>
      <vt:lpstr>Wingdings 2</vt:lpstr>
      <vt:lpstr>Solstício</vt:lpstr>
      <vt:lpstr> SECRETARIA DE ESTADO DE SAÚDE  SECRETARIA EXECUTIVA ADJUNTA DA ATENÇÃO ESPECIALIZADA DA CAPITAL  </vt:lpstr>
      <vt:lpstr>Introdução </vt:lpstr>
      <vt:lpstr>Introdução </vt:lpstr>
      <vt:lpstr>Introdução </vt:lpstr>
      <vt:lpstr>Apresentação do PowerPoint</vt:lpstr>
      <vt:lpstr>Apresentação do PowerPoint</vt:lpstr>
      <vt:lpstr>Apresentação do PowerPoint</vt:lpstr>
      <vt:lpstr>Apresentação do PowerPoint</vt:lpstr>
      <vt:lpstr>Ações da Rede</vt:lpstr>
      <vt:lpstr>Ações da Rede</vt:lpstr>
      <vt:lpstr>Planejamento até dezembro 2018</vt:lpstr>
      <vt:lpstr>Plano Estadual de Prevenção, Diagnóstico e Tratamento das Doenças Renais do Estado</vt:lpstr>
      <vt:lpstr>Obesidade</vt:lpstr>
      <vt:lpstr>Ações da Rede</vt:lpstr>
      <vt:lpstr>Planejamento até dezembro 2018</vt:lpstr>
      <vt:lpstr>Oncologia</vt:lpstr>
      <vt:lpstr>Apresentação do PowerPoint</vt:lpstr>
      <vt:lpstr>Oncologia</vt:lpstr>
      <vt:lpstr>Apresentação do PowerPoint</vt:lpstr>
      <vt:lpstr>Ações da Rede</vt:lpstr>
      <vt:lpstr>Planejamento até dezembro 2018</vt:lpstr>
      <vt:lpstr>Planejamento até dezembro 2018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SECRETARIA DE ESTADO DE SAÚDE  SECRETARIA EXECUTIVA ADJUNTA DA ATENÇÃO ESPECIALIZADA DA CAPITAL REDE DE ATENÇÃO AS PESSOAS COM DOENÇAS CRÔNICAS</dc:title>
  <dc:creator>Marcia Florinda Rosas Murad de Souza</dc:creator>
  <cp:lastModifiedBy>liliana lima melo</cp:lastModifiedBy>
  <cp:revision>110</cp:revision>
  <dcterms:created xsi:type="dcterms:W3CDTF">2018-01-02T19:40:10Z</dcterms:created>
  <dcterms:modified xsi:type="dcterms:W3CDTF">2018-08-30T08:31:29Z</dcterms:modified>
</cp:coreProperties>
</file>